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Batangas" panose="020B0604020202020204" charset="0"/>
      <p:regular r:id="rId12"/>
      <p:bold r:id="rId13"/>
    </p:embeddedFont>
    <p:embeddedFont>
      <p:font typeface="Glacial Indifference" panose="020B0604020202020204" charset="0"/>
      <p:regular r:id="rId14"/>
    </p:embeddedFont>
    <p:embeddedFont>
      <p:font typeface="Glacial Indifference Bold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22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1" autoAdjust="0"/>
    <p:restoredTop sz="94626" autoAdjust="0"/>
  </p:normalViewPr>
  <p:slideViewPr>
    <p:cSldViewPr>
      <p:cViewPr varScale="1">
        <p:scale>
          <a:sx n="68" d="100"/>
          <a:sy n="68" d="100"/>
        </p:scale>
        <p:origin x="1074" y="72"/>
      </p:cViewPr>
      <p:guideLst>
        <p:guide orient="horz" pos="2376"/>
        <p:guide pos="2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A5EB0-6CFF-FE43-80C3-64ECD06E588D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5E28B-0287-1946-9D93-CCD059A960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3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5E28B-0287-1946-9D93-CCD059A9607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67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5E28B-0287-1946-9D93-CCD059A9607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211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5E28B-0287-1946-9D93-CCD059A9607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98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5E28B-0287-1946-9D93-CCD059A9607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83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5E28B-0287-1946-9D93-CCD059A9607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136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5E28B-0287-1946-9D93-CCD059A9607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67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5E28B-0287-1946-9D93-CCD059A9607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50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5E28B-0287-1946-9D93-CCD059A9607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738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5E28B-0287-1946-9D93-CCD059A9607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7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sv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sv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slide" Target="slide8.xml"/><Relationship Id="rId3" Type="http://schemas.microsoft.com/office/2007/relationships/media" Target="../media/media2.m4a"/><Relationship Id="rId7" Type="http://schemas.openxmlformats.org/officeDocument/2006/relationships/image" Target="../media/image10.png"/><Relationship Id="rId12" Type="http://schemas.openxmlformats.org/officeDocument/2006/relationships/slide" Target="slide7.xml"/><Relationship Id="rId17" Type="http://schemas.openxmlformats.org/officeDocument/2006/relationships/image" Target="../media/image8.png"/><Relationship Id="rId2" Type="http://schemas.openxmlformats.org/officeDocument/2006/relationships/audio" Target="NULL" TargetMode="External"/><Relationship Id="rId16" Type="http://schemas.openxmlformats.org/officeDocument/2006/relationships/slide" Target="slide5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openxmlformats.org/officeDocument/2006/relationships/slide" Target="slide4.xml"/><Relationship Id="rId5" Type="http://schemas.openxmlformats.org/officeDocument/2006/relationships/notesSlide" Target="../notesSlides/notesSlide2.xml"/><Relationship Id="rId15" Type="http://schemas.openxmlformats.org/officeDocument/2006/relationships/slide" Target="slide9.xml"/><Relationship Id="rId10" Type="http://schemas.openxmlformats.org/officeDocument/2006/relationships/slide" Target="slide3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png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hyperlink" Target="https://ablegamers.org/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8.png"/><Relationship Id="rId10" Type="http://schemas.openxmlformats.org/officeDocument/2006/relationships/image" Target="../media/image29.sv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8.png"/><Relationship Id="rId14" Type="http://schemas.openxmlformats.org/officeDocument/2006/relationships/hyperlink" Target="https://www.gameaccessibilitynexus.com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12" Type="http://schemas.openxmlformats.org/officeDocument/2006/relationships/hyperlink" Target="mailto:towela.banda@ucf.edu?subject=Let's%20Discuss" TargetMode="External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hyperlink" Target="mailto:Towela.banda@ucf.edu" TargetMode="External"/><Relationship Id="rId10" Type="http://schemas.openxmlformats.org/officeDocument/2006/relationships/hyperlink" Target="https://www.freepik.com/free-vector/isometric-bionic-prothesis-set_6207153.htm#fromView=search&amp;page=1&amp;position=3&amp;uuid=728ed552-a6b6-4392-9f4b-44b66c248296&amp;query=prosthetic+leg" TargetMode="External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5.sv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8974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6964" y="5244722"/>
            <a:ext cx="6220649" cy="5167214"/>
          </a:xfrm>
          <a:custGeom>
            <a:avLst/>
            <a:gdLst/>
            <a:ahLst/>
            <a:cxnLst/>
            <a:rect l="l" t="t" r="r" b="b"/>
            <a:pathLst>
              <a:path w="6220649" h="5167214">
                <a:moveTo>
                  <a:pt x="0" y="0"/>
                </a:moveTo>
                <a:lnTo>
                  <a:pt x="6220649" y="0"/>
                </a:lnTo>
                <a:lnTo>
                  <a:pt x="6220649" y="5167214"/>
                </a:lnTo>
                <a:lnTo>
                  <a:pt x="0" y="51672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8187063" y="4973763"/>
            <a:ext cx="4617569" cy="5322762"/>
          </a:xfrm>
          <a:custGeom>
            <a:avLst/>
            <a:gdLst/>
            <a:ahLst/>
            <a:cxnLst/>
            <a:rect l="l" t="t" r="r" b="b"/>
            <a:pathLst>
              <a:path w="4617569" h="5322762">
                <a:moveTo>
                  <a:pt x="0" y="0"/>
                </a:moveTo>
                <a:lnTo>
                  <a:pt x="4617569" y="0"/>
                </a:lnTo>
                <a:lnTo>
                  <a:pt x="4617569" y="5322762"/>
                </a:lnTo>
                <a:lnTo>
                  <a:pt x="0" y="53227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-363409" y="9991750"/>
            <a:ext cx="840373" cy="840373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5ACEF">
                    <a:alpha val="42000"/>
                  </a:srgbClr>
                </a:gs>
                <a:gs pos="50000">
                  <a:srgbClr val="CB6CE6">
                    <a:alpha val="42000"/>
                  </a:srgbClr>
                </a:gs>
                <a:gs pos="100000">
                  <a:srgbClr val="E86249">
                    <a:alpha val="4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 dirty="0"/>
            </a:p>
          </p:txBody>
        </p:sp>
      </p:grpSp>
      <p:grpSp>
        <p:nvGrpSpPr>
          <p:cNvPr id="7" name="Group 7"/>
          <p:cNvGrpSpPr/>
          <p:nvPr/>
        </p:nvGrpSpPr>
        <p:grpSpPr>
          <a:xfrm rot="-3019014">
            <a:off x="16678463" y="4404704"/>
            <a:ext cx="833318" cy="833318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75F99">
                    <a:alpha val="26000"/>
                  </a:srgbClr>
                </a:gs>
                <a:gs pos="100000">
                  <a:srgbClr val="2F174C">
                    <a:alpha val="26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188567" y="1401032"/>
            <a:ext cx="589398" cy="58939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8B67">
                <a:alpha val="1098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873456" y="209813"/>
            <a:ext cx="1637775" cy="163777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6249">
                <a:alpha val="25882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 dirty="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1444041" y="-353512"/>
            <a:ext cx="3303217" cy="330321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8B67">
                <a:alpha val="1098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 dirty="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483694" y="3434283"/>
            <a:ext cx="440545" cy="44054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6249">
                <a:alpha val="1098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 dirty="0"/>
            </a:p>
          </p:txBody>
        </p:sp>
      </p:grpSp>
      <p:sp>
        <p:nvSpPr>
          <p:cNvPr id="22" name="Freeform 22"/>
          <p:cNvSpPr/>
          <p:nvPr/>
        </p:nvSpPr>
        <p:spPr>
          <a:xfrm flipH="1">
            <a:off x="14313131" y="4555761"/>
            <a:ext cx="3470880" cy="5721714"/>
          </a:xfrm>
          <a:custGeom>
            <a:avLst/>
            <a:gdLst/>
            <a:ahLst/>
            <a:cxnLst/>
            <a:rect l="l" t="t" r="r" b="b"/>
            <a:pathLst>
              <a:path w="3470880" h="5721714">
                <a:moveTo>
                  <a:pt x="3470880" y="0"/>
                </a:moveTo>
                <a:lnTo>
                  <a:pt x="0" y="0"/>
                </a:lnTo>
                <a:lnTo>
                  <a:pt x="0" y="5721714"/>
                </a:lnTo>
                <a:lnTo>
                  <a:pt x="3470880" y="5721714"/>
                </a:lnTo>
                <a:lnTo>
                  <a:pt x="347088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3" name="Freeform 23"/>
          <p:cNvSpPr/>
          <p:nvPr/>
        </p:nvSpPr>
        <p:spPr>
          <a:xfrm>
            <a:off x="3059461" y="887085"/>
            <a:ext cx="12169078" cy="1921005"/>
          </a:xfrm>
          <a:custGeom>
            <a:avLst/>
            <a:gdLst/>
            <a:ahLst/>
            <a:cxnLst/>
            <a:rect l="l" t="t" r="r" b="b"/>
            <a:pathLst>
              <a:path w="12169078" h="1921005">
                <a:moveTo>
                  <a:pt x="0" y="0"/>
                </a:moveTo>
                <a:lnTo>
                  <a:pt x="12169078" y="0"/>
                </a:lnTo>
                <a:lnTo>
                  <a:pt x="12169078" y="1921005"/>
                </a:lnTo>
                <a:lnTo>
                  <a:pt x="0" y="192100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1082" r="-439" b="-1570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4" name="TextBox 24"/>
          <p:cNvSpPr txBox="1"/>
          <p:nvPr/>
        </p:nvSpPr>
        <p:spPr>
          <a:xfrm>
            <a:off x="1028700" y="2883030"/>
            <a:ext cx="1623060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1" dirty="0">
                <a:solidFill>
                  <a:srgbClr val="2B1523">
                    <a:alpha val="69804"/>
                  </a:srgbClr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Effects and Impact</a:t>
            </a:r>
          </a:p>
        </p:txBody>
      </p:sp>
      <p:pic>
        <p:nvPicPr>
          <p:cNvPr id="41" name="Audio 40">
            <a:extLst>
              <a:ext uri="{FF2B5EF4-FFF2-40B4-BE49-F238E27FC236}">
                <a16:creationId xmlns:a16="http://schemas.microsoft.com/office/drawing/2014/main" id="{AC89F2C8-4FA8-7990-CFC2-2599B775FBD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4" end="617.333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94"/>
    </mc:Choice>
    <mc:Fallback xmlns="">
      <p:transition spd="slow" advTm="12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3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35996" y="2735483"/>
            <a:ext cx="4769810" cy="7551517"/>
          </a:xfrm>
          <a:custGeom>
            <a:avLst/>
            <a:gdLst/>
            <a:ahLst/>
            <a:cxnLst/>
            <a:rect l="l" t="t" r="r" b="b"/>
            <a:pathLst>
              <a:path w="4769810" h="7551517">
                <a:moveTo>
                  <a:pt x="0" y="0"/>
                </a:moveTo>
                <a:lnTo>
                  <a:pt x="4769810" y="0"/>
                </a:lnTo>
                <a:lnTo>
                  <a:pt x="4769810" y="7551517"/>
                </a:lnTo>
                <a:lnTo>
                  <a:pt x="0" y="75515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 rot="-3019014">
            <a:off x="-3274915" y="-394940"/>
            <a:ext cx="2248728" cy="2248728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75F99">
                    <a:alpha val="100000"/>
                  </a:srgbClr>
                </a:gs>
                <a:gs pos="100000">
                  <a:srgbClr val="2F174C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5626514" y="7822787"/>
            <a:ext cx="3785425" cy="3785425"/>
            <a:chOff x="0" y="0"/>
            <a:chExt cx="812800" cy="812800"/>
          </a:xfrm>
        </p:grpSpPr>
        <p:sp>
          <p:nvSpPr>
            <p:cNvPr id="7" name="Freeform 7">
              <a:hlinkClick r:id="" action="ppaction://hlinkshowjump?jump=firstslide"/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8B67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706600" y="-1129750"/>
            <a:ext cx="719285" cy="71928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624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 dirty="0"/>
            </a:p>
          </p:txBody>
        </p:sp>
      </p:grpSp>
      <p:sp>
        <p:nvSpPr>
          <p:cNvPr id="12" name="Freeform 12"/>
          <p:cNvSpPr/>
          <p:nvPr/>
        </p:nvSpPr>
        <p:spPr>
          <a:xfrm>
            <a:off x="3182243" y="2819002"/>
            <a:ext cx="7105771" cy="155035"/>
          </a:xfrm>
          <a:custGeom>
            <a:avLst/>
            <a:gdLst/>
            <a:ahLst/>
            <a:cxnLst/>
            <a:rect l="l" t="t" r="r" b="b"/>
            <a:pathLst>
              <a:path w="7105771" h="155035">
                <a:moveTo>
                  <a:pt x="0" y="0"/>
                </a:moveTo>
                <a:lnTo>
                  <a:pt x="7105771" y="0"/>
                </a:lnTo>
                <a:lnTo>
                  <a:pt x="7105771" y="155035"/>
                </a:lnTo>
                <a:lnTo>
                  <a:pt x="0" y="1550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Freeform 13"/>
          <p:cNvSpPr/>
          <p:nvPr/>
        </p:nvSpPr>
        <p:spPr>
          <a:xfrm>
            <a:off x="3182243" y="3898357"/>
            <a:ext cx="7105771" cy="155035"/>
          </a:xfrm>
          <a:custGeom>
            <a:avLst/>
            <a:gdLst/>
            <a:ahLst/>
            <a:cxnLst/>
            <a:rect l="l" t="t" r="r" b="b"/>
            <a:pathLst>
              <a:path w="7105771" h="155035">
                <a:moveTo>
                  <a:pt x="0" y="0"/>
                </a:moveTo>
                <a:lnTo>
                  <a:pt x="7105771" y="0"/>
                </a:lnTo>
                <a:lnTo>
                  <a:pt x="7105771" y="155035"/>
                </a:lnTo>
                <a:lnTo>
                  <a:pt x="0" y="1550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Freeform 14"/>
          <p:cNvSpPr/>
          <p:nvPr/>
        </p:nvSpPr>
        <p:spPr>
          <a:xfrm>
            <a:off x="3182243" y="4977712"/>
            <a:ext cx="7105771" cy="155035"/>
          </a:xfrm>
          <a:custGeom>
            <a:avLst/>
            <a:gdLst/>
            <a:ahLst/>
            <a:cxnLst/>
            <a:rect l="l" t="t" r="r" b="b"/>
            <a:pathLst>
              <a:path w="7105771" h="155035">
                <a:moveTo>
                  <a:pt x="0" y="0"/>
                </a:moveTo>
                <a:lnTo>
                  <a:pt x="7105771" y="0"/>
                </a:lnTo>
                <a:lnTo>
                  <a:pt x="7105771" y="155035"/>
                </a:lnTo>
                <a:lnTo>
                  <a:pt x="0" y="1550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Freeform 15"/>
          <p:cNvSpPr/>
          <p:nvPr/>
        </p:nvSpPr>
        <p:spPr>
          <a:xfrm>
            <a:off x="3182242" y="6057067"/>
            <a:ext cx="7105771" cy="155035"/>
          </a:xfrm>
          <a:custGeom>
            <a:avLst/>
            <a:gdLst/>
            <a:ahLst/>
            <a:cxnLst/>
            <a:rect l="l" t="t" r="r" b="b"/>
            <a:pathLst>
              <a:path w="7105771" h="155035">
                <a:moveTo>
                  <a:pt x="0" y="0"/>
                </a:moveTo>
                <a:lnTo>
                  <a:pt x="7105771" y="0"/>
                </a:lnTo>
                <a:lnTo>
                  <a:pt x="7105771" y="155035"/>
                </a:lnTo>
                <a:lnTo>
                  <a:pt x="0" y="1550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6" name="Freeform 16"/>
          <p:cNvSpPr/>
          <p:nvPr/>
        </p:nvSpPr>
        <p:spPr>
          <a:xfrm>
            <a:off x="3274092" y="7136422"/>
            <a:ext cx="7105771" cy="155035"/>
          </a:xfrm>
          <a:custGeom>
            <a:avLst/>
            <a:gdLst/>
            <a:ahLst/>
            <a:cxnLst/>
            <a:rect l="l" t="t" r="r" b="b"/>
            <a:pathLst>
              <a:path w="7105771" h="155035">
                <a:moveTo>
                  <a:pt x="0" y="0"/>
                </a:moveTo>
                <a:lnTo>
                  <a:pt x="7105771" y="0"/>
                </a:lnTo>
                <a:lnTo>
                  <a:pt x="7105771" y="155035"/>
                </a:lnTo>
                <a:lnTo>
                  <a:pt x="0" y="1550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7" name="Freeform 17"/>
          <p:cNvSpPr/>
          <p:nvPr/>
        </p:nvSpPr>
        <p:spPr>
          <a:xfrm>
            <a:off x="3182243" y="8215777"/>
            <a:ext cx="7105771" cy="155035"/>
          </a:xfrm>
          <a:custGeom>
            <a:avLst/>
            <a:gdLst/>
            <a:ahLst/>
            <a:cxnLst/>
            <a:rect l="l" t="t" r="r" b="b"/>
            <a:pathLst>
              <a:path w="7105771" h="155035">
                <a:moveTo>
                  <a:pt x="0" y="0"/>
                </a:moveTo>
                <a:lnTo>
                  <a:pt x="7105771" y="0"/>
                </a:lnTo>
                <a:lnTo>
                  <a:pt x="7105771" y="155035"/>
                </a:lnTo>
                <a:lnTo>
                  <a:pt x="0" y="1550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8" name="Freeform 18">
            <a:hlinkClick r:id="" action="ppaction://hlinkshowjump?jump=nextslide"/>
          </p:cNvPr>
          <p:cNvSpPr/>
          <p:nvPr/>
        </p:nvSpPr>
        <p:spPr>
          <a:xfrm>
            <a:off x="16513638" y="5494322"/>
            <a:ext cx="1491324" cy="549926"/>
          </a:xfrm>
          <a:custGeom>
            <a:avLst/>
            <a:gdLst/>
            <a:ahLst/>
            <a:cxnLst/>
            <a:rect l="l" t="t" r="r" b="b"/>
            <a:pathLst>
              <a:path w="1491324" h="549926">
                <a:moveTo>
                  <a:pt x="0" y="0"/>
                </a:moveTo>
                <a:lnTo>
                  <a:pt x="1491324" y="0"/>
                </a:lnTo>
                <a:lnTo>
                  <a:pt x="1491324" y="549926"/>
                </a:lnTo>
                <a:lnTo>
                  <a:pt x="0" y="5499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9" name="TextBox 19"/>
          <p:cNvSpPr txBox="1"/>
          <p:nvPr/>
        </p:nvSpPr>
        <p:spPr>
          <a:xfrm>
            <a:off x="1855341" y="1031760"/>
            <a:ext cx="7840797" cy="130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33"/>
              </a:lnSpc>
            </a:pPr>
            <a:r>
              <a:rPr lang="en-US" sz="9733" dirty="0">
                <a:solidFill>
                  <a:srgbClr val="E86249"/>
                </a:solidFill>
                <a:latin typeface="Batangas"/>
                <a:ea typeface="Batangas"/>
                <a:cs typeface="Batangas"/>
                <a:sym typeface="Batangas"/>
              </a:rPr>
              <a:t>Content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67800" y="9715500"/>
            <a:ext cx="3228766" cy="567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23"/>
              </a:lnSpc>
              <a:spcBef>
                <a:spcPct val="0"/>
              </a:spcBef>
            </a:pPr>
            <a:r>
              <a:rPr lang="en-US" sz="165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Stylized illustration of a figure </a:t>
            </a:r>
          </a:p>
          <a:p>
            <a:pPr algn="ctr">
              <a:lnSpc>
                <a:spcPts val="2323"/>
              </a:lnSpc>
              <a:spcBef>
                <a:spcPct val="0"/>
              </a:spcBef>
            </a:pPr>
            <a:r>
              <a:rPr lang="en-US" sz="165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 motion with a prosthetic arm</a:t>
            </a:r>
          </a:p>
        </p:txBody>
      </p:sp>
      <p:sp>
        <p:nvSpPr>
          <p:cNvPr id="22" name="TextBox 21">
            <a:hlinkClick r:id="rId10" action="ppaction://hlinksldjump"/>
            <a:extLst>
              <a:ext uri="{FF2B5EF4-FFF2-40B4-BE49-F238E27FC236}">
                <a16:creationId xmlns:a16="http://schemas.microsoft.com/office/drawing/2014/main" id="{3B560E2F-5A27-DFB9-7457-FF898B396129}"/>
              </a:ext>
            </a:extLst>
          </p:cNvPr>
          <p:cNvSpPr txBox="1"/>
          <p:nvPr/>
        </p:nvSpPr>
        <p:spPr>
          <a:xfrm>
            <a:off x="3496954" y="2324100"/>
            <a:ext cx="5266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What is Hemiplegia?</a:t>
            </a:r>
          </a:p>
        </p:txBody>
      </p:sp>
      <p:sp>
        <p:nvSpPr>
          <p:cNvPr id="23" name="TextBox 22">
            <a:hlinkClick r:id="rId11" action="ppaction://hlinksldjump"/>
            <a:extLst>
              <a:ext uri="{FF2B5EF4-FFF2-40B4-BE49-F238E27FC236}">
                <a16:creationId xmlns:a16="http://schemas.microsoft.com/office/drawing/2014/main" id="{604F95EF-F625-952B-C3D5-4818373DC35A}"/>
              </a:ext>
            </a:extLst>
          </p:cNvPr>
          <p:cNvSpPr txBox="1"/>
          <p:nvPr/>
        </p:nvSpPr>
        <p:spPr>
          <a:xfrm>
            <a:off x="3506053" y="3403600"/>
            <a:ext cx="5104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My Experience</a:t>
            </a:r>
          </a:p>
        </p:txBody>
      </p:sp>
      <p:sp>
        <p:nvSpPr>
          <p:cNvPr id="24" name="TextBox 23">
            <a:hlinkClick r:id="rId12" action="ppaction://hlinksldjump"/>
            <a:extLst>
              <a:ext uri="{FF2B5EF4-FFF2-40B4-BE49-F238E27FC236}">
                <a16:creationId xmlns:a16="http://schemas.microsoft.com/office/drawing/2014/main" id="{39989905-45E5-96D3-8203-FE9AC9713CB6}"/>
              </a:ext>
            </a:extLst>
          </p:cNvPr>
          <p:cNvSpPr txBox="1"/>
          <p:nvPr/>
        </p:nvSpPr>
        <p:spPr>
          <a:xfrm>
            <a:off x="3431767" y="66421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Games for Recovery</a:t>
            </a:r>
          </a:p>
        </p:txBody>
      </p:sp>
      <p:sp>
        <p:nvSpPr>
          <p:cNvPr id="26" name="TextBox 25">
            <a:hlinkClick r:id="rId13" action="ppaction://hlinksldjump"/>
            <a:extLst>
              <a:ext uri="{FF2B5EF4-FFF2-40B4-BE49-F238E27FC236}">
                <a16:creationId xmlns:a16="http://schemas.microsoft.com/office/drawing/2014/main" id="{3382C252-2256-F3AC-475B-D1FEB82ABC68}"/>
              </a:ext>
            </a:extLst>
          </p:cNvPr>
          <p:cNvSpPr txBox="1"/>
          <p:nvPr/>
        </p:nvSpPr>
        <p:spPr>
          <a:xfrm>
            <a:off x="3498427" y="77216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Community</a:t>
            </a:r>
          </a:p>
        </p:txBody>
      </p:sp>
      <p:sp>
        <p:nvSpPr>
          <p:cNvPr id="27" name="TextBox 26">
            <a:hlinkClick r:id="rId14" action="ppaction://hlinksldjump"/>
            <a:extLst>
              <a:ext uri="{FF2B5EF4-FFF2-40B4-BE49-F238E27FC236}">
                <a16:creationId xmlns:a16="http://schemas.microsoft.com/office/drawing/2014/main" id="{0ABCE0A7-348D-4FDC-1460-25439C8B7075}"/>
              </a:ext>
            </a:extLst>
          </p:cNvPr>
          <p:cNvSpPr txBox="1"/>
          <p:nvPr/>
        </p:nvSpPr>
        <p:spPr>
          <a:xfrm>
            <a:off x="3447809" y="55626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Technologies in Aid</a:t>
            </a:r>
          </a:p>
        </p:txBody>
      </p:sp>
      <p:sp>
        <p:nvSpPr>
          <p:cNvPr id="28" name="Freeform 17">
            <a:extLst>
              <a:ext uri="{FF2B5EF4-FFF2-40B4-BE49-F238E27FC236}">
                <a16:creationId xmlns:a16="http://schemas.microsoft.com/office/drawing/2014/main" id="{940672F3-3161-02DE-71D7-4122D4C38FEF}"/>
              </a:ext>
            </a:extLst>
          </p:cNvPr>
          <p:cNvSpPr/>
          <p:nvPr/>
        </p:nvSpPr>
        <p:spPr>
          <a:xfrm>
            <a:off x="3149261" y="9295132"/>
            <a:ext cx="7105771" cy="155035"/>
          </a:xfrm>
          <a:custGeom>
            <a:avLst/>
            <a:gdLst/>
            <a:ahLst/>
            <a:cxnLst/>
            <a:rect l="l" t="t" r="r" b="b"/>
            <a:pathLst>
              <a:path w="7105771" h="155035">
                <a:moveTo>
                  <a:pt x="0" y="0"/>
                </a:moveTo>
                <a:lnTo>
                  <a:pt x="7105771" y="0"/>
                </a:lnTo>
                <a:lnTo>
                  <a:pt x="7105771" y="155035"/>
                </a:lnTo>
                <a:lnTo>
                  <a:pt x="0" y="1550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9" name="TextBox 28">
            <a:hlinkClick r:id="rId15" action="ppaction://hlinksldjump"/>
            <a:extLst>
              <a:ext uri="{FF2B5EF4-FFF2-40B4-BE49-F238E27FC236}">
                <a16:creationId xmlns:a16="http://schemas.microsoft.com/office/drawing/2014/main" id="{F033DBD5-9BDE-2C3A-E225-9005A26C9C30}"/>
              </a:ext>
            </a:extLst>
          </p:cNvPr>
          <p:cNvSpPr txBox="1"/>
          <p:nvPr/>
        </p:nvSpPr>
        <p:spPr>
          <a:xfrm>
            <a:off x="3506053" y="88011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Let’s Connect</a:t>
            </a:r>
          </a:p>
        </p:txBody>
      </p:sp>
      <p:sp>
        <p:nvSpPr>
          <p:cNvPr id="30" name="TextBox 29">
            <a:hlinkClick r:id="rId16" action="ppaction://hlinksldjump"/>
            <a:extLst>
              <a:ext uri="{FF2B5EF4-FFF2-40B4-BE49-F238E27FC236}">
                <a16:creationId xmlns:a16="http://schemas.microsoft.com/office/drawing/2014/main" id="{A4393EAD-BB8B-993C-5E97-71CFE2D9B368}"/>
              </a:ext>
            </a:extLst>
          </p:cNvPr>
          <p:cNvSpPr txBox="1"/>
          <p:nvPr/>
        </p:nvSpPr>
        <p:spPr>
          <a:xfrm>
            <a:off x="3496954" y="44831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Impact on the Body</a:t>
            </a:r>
          </a:p>
        </p:txBody>
      </p:sp>
      <p:pic>
        <p:nvPicPr>
          <p:cNvPr id="86" name="Audio 85">
            <a:extLst>
              <a:ext uri="{FF2B5EF4-FFF2-40B4-BE49-F238E27FC236}">
                <a16:creationId xmlns:a16="http://schemas.microsoft.com/office/drawing/2014/main" id="{88A9B0CA-23AF-075E-07F6-1D94BFC1BD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480" end="1457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6"/>
    </mc:Choice>
    <mc:Fallback xmlns="">
      <p:transition spd="slow" advTm="200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4.72222E-6 0.00016 C 0.00269 0.00494 0.00512 0.01019 0.00789 0.01497 C 0.00868 0.01682 0.0098 0.01775 0.01076 0.01945 C 0.01649 0.02855 0.01362 0.02547 0.02144 0.03473 C 0.02717 0.04121 0.03359 0.04584 0.0388 0.05417 C 0.04114 0.05772 0.04322 0.06189 0.04565 0.06513 C 0.05355 0.07547 0.07178 0.09182 0.0776 0.09553 C 0.08211 0.09846 0.08671 0.10093 0.09123 0.10417 C 0.1013 0.11189 0.10008 0.11436 0.11059 0.11945 C 0.1177 0.123 0.12526 0.12485 0.13263 0.12809 C 0.1375 0.13025 0.14227 0.13287 0.14704 0.13457 C 0.15798 0.13889 0.16041 0.13874 0.17039 0.14121 L 0.17916 0.14352 C 0.19244 0.1426 0.20564 0.14121 0.21901 0.14121 " pathEditMode="relative" rAng="0" ptsTypes="AAAAAAAAAAAAA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717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0432 L -0.00208 -0.00432 C -0.00321 0.00355 -0.00425 0.01127 -0.00538 0.01899 C -0.00625 0.02454 -0.00755 0.02871 -0.00868 0.03442 C -0.0098 0.04013 -0.01059 0.04615 -0.01189 0.05186 C -0.01571 0.06837 -0.01553 0.06374 -0.01953 0.0767 C -0.0276 0.10355 -0.02022 0.08287 -0.02708 0.09985 C -0.02786 0.10186 -0.02829 0.10417 -0.02925 0.10571 C -0.03159 0.10942 -0.03446 0.11204 -0.03689 0.11544 C -0.03914 0.11837 -0.04131 0.12176 -0.0434 0.125 C -0.04453 0.12686 -0.04548 0.12917 -0.0467 0.13087 C -0.07144 0.16497 -0.03559 0.11173 -0.05859 0.14815 C -0.06406 0.15679 -0.06336 0.15294 -0.07057 0.16173 C -0.07291 0.16466 -0.07482 0.16837 -0.07708 0.17145 C -0.07881 0.17362 -0.08072 0.17516 -0.08255 0.17716 C -0.08689 0.18226 -0.09088 0.18843 -0.09557 0.1926 C -0.10954 0.2051 -0.09427 0.19167 -0.10972 0.20417 C -0.11119 0.20541 -0.1125 0.20726 -0.11406 0.20803 C -0.11579 0.20911 -0.1177 0.20926 -0.11944 0.21004 C -0.12829 0.21358 -0.12569 0.21173 -0.13029 0.2159 " pathEditMode="relative" ptsTypes="AAAAAAAAAAAAAAA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0.00016 C 0.0474 0.0034 0.04202 0.00386 0.11051 -4.44444E-6 C 0.1178 -0.0003 0.12509 -0.00277 0.13238 -0.00385 C 0.13785 -0.00463 0.14315 -0.00509 0.14853 -0.00571 C 0.15495 -0.00771 0.16129 -0.00895 0.16745 -0.01157 C 0.18065 -0.01713 0.1974 -0.02669 0.21007 -0.03672 C 0.22327 -0.04706 0.23646 -0.05679 0.24905 -0.06959 C 0.25417 -0.07469 0.25938 -0.07932 0.26424 -0.08503 C 0.2757 -0.0983 0.27249 -0.09845 0.28143 -0.10632 C 0.28169 -0.10648 0.28203 -0.10632 0.28238 -0.10632 " pathEditMode="relative" rAng="0" ptsTypes="AAAAAAAA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3" y="-52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2" grpId="0"/>
      <p:bldP spid="23" grpId="0"/>
      <p:bldP spid="24" grpId="0"/>
      <p:bldP spid="26" grpId="0"/>
      <p:bldP spid="27" grpId="0"/>
      <p:bldP spid="28" grpId="0" animBg="1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0910" y="1880314"/>
            <a:ext cx="4133453" cy="8406686"/>
          </a:xfrm>
          <a:custGeom>
            <a:avLst/>
            <a:gdLst/>
            <a:ahLst/>
            <a:cxnLst/>
            <a:rect l="l" t="t" r="r" b="b"/>
            <a:pathLst>
              <a:path w="4133453" h="8406686">
                <a:moveTo>
                  <a:pt x="0" y="0"/>
                </a:moveTo>
                <a:lnTo>
                  <a:pt x="4133453" y="0"/>
                </a:lnTo>
                <a:lnTo>
                  <a:pt x="4133453" y="8406686"/>
                </a:lnTo>
                <a:lnTo>
                  <a:pt x="0" y="84066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6665505" y="699427"/>
            <a:ext cx="9907400" cy="253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33"/>
              </a:lnSpc>
            </a:pPr>
            <a:r>
              <a:rPr lang="en-US" sz="9733" b="1" dirty="0">
                <a:solidFill>
                  <a:srgbClr val="E86249"/>
                </a:solidFill>
                <a:latin typeface="Batangas"/>
                <a:ea typeface="Batangas"/>
                <a:cs typeface="Batangas"/>
                <a:sym typeface="Batangas"/>
              </a:rPr>
              <a:t>What is Hemiplegia?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614475" y="7734300"/>
            <a:ext cx="2380636" cy="2380636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624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225619" y="933753"/>
            <a:ext cx="750316" cy="75031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624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 dirty="0"/>
            </a:p>
          </p:txBody>
        </p:sp>
      </p:grpSp>
      <p:grpSp>
        <p:nvGrpSpPr>
          <p:cNvPr id="10" name="Group 10"/>
          <p:cNvGrpSpPr/>
          <p:nvPr/>
        </p:nvGrpSpPr>
        <p:grpSpPr>
          <a:xfrm rot="2012640">
            <a:off x="-1091678" y="-1434579"/>
            <a:ext cx="3424115" cy="342411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75F99">
                    <a:alpha val="100000"/>
                  </a:srgbClr>
                </a:gs>
                <a:gs pos="100000">
                  <a:srgbClr val="2F174C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 dirty="0"/>
            </a:p>
          </p:txBody>
        </p:sp>
      </p:grpSp>
      <p:grpSp>
        <p:nvGrpSpPr>
          <p:cNvPr id="13" name="Group 13"/>
          <p:cNvGrpSpPr/>
          <p:nvPr/>
        </p:nvGrpSpPr>
        <p:grpSpPr>
          <a:xfrm rot="-7461171">
            <a:off x="5787167" y="7521819"/>
            <a:ext cx="1849037" cy="184903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0674E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 dirty="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154047" y="3740056"/>
            <a:ext cx="11278923" cy="3173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6300"/>
              </a:lnSpc>
              <a:buFont typeface="Arial"/>
              <a:buChar char="•"/>
            </a:pPr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One-sided paralysis</a:t>
            </a:r>
          </a:p>
          <a:p>
            <a:pPr marL="906780" lvl="1" indent="-453390" algn="l">
              <a:lnSpc>
                <a:spcPts val="6300"/>
              </a:lnSpc>
              <a:buFont typeface="Arial"/>
              <a:buChar char="•"/>
            </a:pPr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Can affect: Arm, Leg, Face, Speech</a:t>
            </a:r>
          </a:p>
          <a:p>
            <a:pPr marL="906780" lvl="1" indent="-453390" algn="l">
              <a:lnSpc>
                <a:spcPts val="6300"/>
              </a:lnSpc>
              <a:buFont typeface="Arial"/>
              <a:buChar char="•"/>
            </a:pPr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Ranges from mild weakness/full paralysis</a:t>
            </a:r>
          </a:p>
          <a:p>
            <a:pPr marL="906780" lvl="1" indent="-453390" algn="l">
              <a:lnSpc>
                <a:spcPts val="6300"/>
              </a:lnSpc>
              <a:buFont typeface="Arial"/>
              <a:buChar char="•"/>
            </a:pPr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Can make your body weak/floppy</a:t>
            </a:r>
          </a:p>
        </p:txBody>
      </p:sp>
      <p:pic>
        <p:nvPicPr>
          <p:cNvPr id="46" name="Audio 45">
            <a:extLst>
              <a:ext uri="{FF2B5EF4-FFF2-40B4-BE49-F238E27FC236}">
                <a16:creationId xmlns:a16="http://schemas.microsoft.com/office/drawing/2014/main" id="{53F4B672-0A82-D1BD-18DB-6882CFCE588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27" end="560.666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69"/>
    </mc:Choice>
    <mc:Fallback xmlns="">
      <p:transition spd="slow" advTm="23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90300" y="764731"/>
            <a:ext cx="9907400" cy="130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33"/>
              </a:lnSpc>
            </a:pPr>
            <a:r>
              <a:rPr lang="en-US" sz="9733" dirty="0">
                <a:solidFill>
                  <a:srgbClr val="E86249"/>
                </a:solidFill>
                <a:latin typeface="Batangas"/>
                <a:ea typeface="Batangas"/>
                <a:cs typeface="Batangas"/>
                <a:sym typeface="Batangas"/>
              </a:rPr>
              <a:t>My Experience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5900103"/>
            <a:ext cx="8803739" cy="4386897"/>
          </a:xfrm>
          <a:custGeom>
            <a:avLst/>
            <a:gdLst/>
            <a:ahLst/>
            <a:cxnLst/>
            <a:rect l="l" t="t" r="r" b="b"/>
            <a:pathLst>
              <a:path w="8803739" h="4386897">
                <a:moveTo>
                  <a:pt x="0" y="0"/>
                </a:moveTo>
                <a:lnTo>
                  <a:pt x="8803739" y="0"/>
                </a:lnTo>
                <a:lnTo>
                  <a:pt x="8803739" y="4386897"/>
                </a:lnTo>
                <a:lnTo>
                  <a:pt x="0" y="43868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3621153" y="2605739"/>
            <a:ext cx="11919174" cy="3272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6559"/>
              </a:lnSpc>
              <a:buFont typeface="Arial"/>
              <a:buChar char="•"/>
            </a:pPr>
            <a:r>
              <a:rPr lang="en-US" sz="3999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 had my stroke at age 3</a:t>
            </a:r>
          </a:p>
          <a:p>
            <a:pPr marL="863599" lvl="1" indent="-431800" algn="l">
              <a:lnSpc>
                <a:spcPts val="6559"/>
              </a:lnSpc>
              <a:buFont typeface="Arial"/>
              <a:buChar char="•"/>
            </a:pPr>
            <a:r>
              <a:rPr lang="en-US" sz="3999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Very few memories of the experience</a:t>
            </a:r>
          </a:p>
          <a:p>
            <a:pPr marL="863599" lvl="1" indent="-431800" algn="l">
              <a:lnSpc>
                <a:spcPts val="6559"/>
              </a:lnSpc>
              <a:buFont typeface="Arial"/>
              <a:buChar char="•"/>
            </a:pPr>
            <a:r>
              <a:rPr lang="en-US" sz="3999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Regained mobility in left hand</a:t>
            </a:r>
          </a:p>
          <a:p>
            <a:pPr marL="863599" lvl="1" indent="-431800" algn="l">
              <a:lnSpc>
                <a:spcPts val="655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Little mobility returned to my leg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5873456" y="209813"/>
            <a:ext cx="1637775" cy="163777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624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8600" y="373712"/>
            <a:ext cx="2775747" cy="277574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8B67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 rot="-3019014">
            <a:off x="13347800" y="7343652"/>
            <a:ext cx="1499799" cy="149979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75F99">
                    <a:alpha val="100000"/>
                  </a:srgbClr>
                </a:gs>
                <a:gs pos="100000">
                  <a:srgbClr val="2F174C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 dirty="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049173" y="9639300"/>
            <a:ext cx="3104227" cy="567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23"/>
              </a:lnSpc>
              <a:spcBef>
                <a:spcPct val="0"/>
              </a:spcBef>
            </a:pPr>
            <a:r>
              <a:rPr lang="en-US" sz="165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Stylized illustration featuring</a:t>
            </a:r>
          </a:p>
          <a:p>
            <a:pPr algn="ctr">
              <a:lnSpc>
                <a:spcPts val="2323"/>
              </a:lnSpc>
              <a:spcBef>
                <a:spcPct val="0"/>
              </a:spcBef>
            </a:pPr>
            <a:r>
              <a:rPr lang="en-US" sz="1659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 woman with an amputated leg</a:t>
            </a:r>
          </a:p>
        </p:txBody>
      </p:sp>
      <p:pic>
        <p:nvPicPr>
          <p:cNvPr id="92" name="Audio 91">
            <a:extLst>
              <a:ext uri="{FF2B5EF4-FFF2-40B4-BE49-F238E27FC236}">
                <a16:creationId xmlns:a16="http://schemas.microsoft.com/office/drawing/2014/main" id="{B73A9B99-ED2B-7042-15AD-4503879B1D3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40" end="826.666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53"/>
    </mc:Choice>
    <mc:Fallback xmlns="">
      <p:transition spd="slow" advTm="25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2750" y="699427"/>
            <a:ext cx="9907400" cy="253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33"/>
              </a:lnSpc>
            </a:pPr>
            <a:r>
              <a:rPr lang="en-US" sz="9733" dirty="0">
                <a:solidFill>
                  <a:srgbClr val="E86249"/>
                </a:solidFill>
                <a:latin typeface="Batangas"/>
                <a:ea typeface="Batangas"/>
                <a:cs typeface="Batangas"/>
                <a:sym typeface="Batangas"/>
              </a:rPr>
              <a:t>Impact on the Body</a:t>
            </a:r>
          </a:p>
        </p:txBody>
      </p:sp>
      <p:sp>
        <p:nvSpPr>
          <p:cNvPr id="3" name="Freeform 3"/>
          <p:cNvSpPr/>
          <p:nvPr/>
        </p:nvSpPr>
        <p:spPr>
          <a:xfrm>
            <a:off x="10760149" y="1444447"/>
            <a:ext cx="6945874" cy="8842553"/>
          </a:xfrm>
          <a:custGeom>
            <a:avLst/>
            <a:gdLst/>
            <a:ahLst/>
            <a:cxnLst/>
            <a:rect l="l" t="t" r="r" b="b"/>
            <a:pathLst>
              <a:path w="6945874" h="8842553">
                <a:moveTo>
                  <a:pt x="0" y="0"/>
                </a:moveTo>
                <a:lnTo>
                  <a:pt x="6945875" y="0"/>
                </a:lnTo>
                <a:lnTo>
                  <a:pt x="6945875" y="8842553"/>
                </a:lnTo>
                <a:lnTo>
                  <a:pt x="0" y="88425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1131350" y="3814302"/>
            <a:ext cx="9628800" cy="3094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6159"/>
              </a:lnSpc>
              <a:buFont typeface="Arial"/>
              <a:buChar char="•"/>
            </a:pPr>
            <a:r>
              <a:rPr lang="en-US" sz="3999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Impact varies by severity and area</a:t>
            </a:r>
          </a:p>
          <a:p>
            <a:pPr marL="863599" lvl="1" indent="-431800" algn="l">
              <a:lnSpc>
                <a:spcPts val="6159"/>
              </a:lnSpc>
              <a:buFont typeface="Arial"/>
              <a:buChar char="•"/>
            </a:pPr>
            <a:r>
              <a:rPr lang="en-US" sz="3999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Affects movement and mobility</a:t>
            </a:r>
          </a:p>
          <a:p>
            <a:pPr marL="863599" lvl="1" indent="-431800" algn="l">
              <a:lnSpc>
                <a:spcPts val="6159"/>
              </a:lnSpc>
              <a:buFont typeface="Arial"/>
              <a:buChar char="•"/>
            </a:pPr>
            <a:r>
              <a:rPr lang="en-US" sz="3999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Reduces muscle strength and control</a:t>
            </a:r>
          </a:p>
          <a:p>
            <a:pPr marL="863599" lvl="1" indent="-431800" algn="l">
              <a:lnSpc>
                <a:spcPts val="6159"/>
              </a:lnSpc>
              <a:buFont typeface="Arial"/>
              <a:buChar char="•"/>
            </a:pPr>
            <a:r>
              <a:rPr lang="en-US" sz="3999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May limit independence in daily life</a:t>
            </a:r>
          </a:p>
        </p:txBody>
      </p:sp>
      <p:grpSp>
        <p:nvGrpSpPr>
          <p:cNvPr id="5" name="Group 5"/>
          <p:cNvGrpSpPr/>
          <p:nvPr/>
        </p:nvGrpSpPr>
        <p:grpSpPr>
          <a:xfrm rot="1605049">
            <a:off x="255759" y="7685260"/>
            <a:ext cx="2379359" cy="237935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0674E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-3019014">
            <a:off x="10745411" y="1832711"/>
            <a:ext cx="1499799" cy="149979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75F99">
                    <a:alpha val="100000"/>
                  </a:srgbClr>
                </a:gs>
                <a:gs pos="100000">
                  <a:srgbClr val="2F174C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 dirty="0"/>
            </a:p>
          </p:txBody>
        </p:sp>
      </p:grpSp>
      <p:pic>
        <p:nvPicPr>
          <p:cNvPr id="21" name="Audio 20">
            <a:extLst>
              <a:ext uri="{FF2B5EF4-FFF2-40B4-BE49-F238E27FC236}">
                <a16:creationId xmlns:a16="http://schemas.microsoft.com/office/drawing/2014/main" id="{C77E4A5D-6F51-299F-191D-0B52D52981E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4" end="75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72"/>
    </mc:Choice>
    <mc:Fallback xmlns="">
      <p:transition spd="slow" advTm="26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739841"/>
            <a:ext cx="6790096" cy="6547159"/>
          </a:xfrm>
          <a:custGeom>
            <a:avLst/>
            <a:gdLst/>
            <a:ahLst/>
            <a:cxnLst/>
            <a:rect l="l" t="t" r="r" b="b"/>
            <a:pathLst>
              <a:path w="6790096" h="6547159">
                <a:moveTo>
                  <a:pt x="0" y="0"/>
                </a:moveTo>
                <a:lnTo>
                  <a:pt x="6790096" y="0"/>
                </a:lnTo>
                <a:lnTo>
                  <a:pt x="6790096" y="6547159"/>
                </a:lnTo>
                <a:lnTo>
                  <a:pt x="0" y="65471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 rot="2012640">
            <a:off x="5088640" y="7529187"/>
            <a:ext cx="2265350" cy="226535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75F99">
                    <a:alpha val="100000"/>
                  </a:srgbClr>
                </a:gs>
                <a:gs pos="100000">
                  <a:srgbClr val="2F174C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 dirty="0"/>
            </a:p>
          </p:txBody>
        </p:sp>
      </p:grpSp>
      <p:grpSp>
        <p:nvGrpSpPr>
          <p:cNvPr id="6" name="Group 6"/>
          <p:cNvGrpSpPr/>
          <p:nvPr/>
        </p:nvGrpSpPr>
        <p:grpSpPr>
          <a:xfrm rot="1605049">
            <a:off x="4204832" y="649121"/>
            <a:ext cx="1687834" cy="168783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0674E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508984" y="2464570"/>
            <a:ext cx="849819" cy="84981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624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 dirty="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898761" y="3472239"/>
            <a:ext cx="11389239" cy="3757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6012"/>
              </a:lnSpc>
              <a:buFont typeface="Arial"/>
              <a:buChar char="•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KAFO: Knee-Ankle-Foot Orthosis</a:t>
            </a:r>
          </a:p>
          <a:p>
            <a:pPr marL="1554480" lvl="2" indent="-518160" algn="l">
              <a:lnSpc>
                <a:spcPts val="6012"/>
              </a:lnSpc>
              <a:buFont typeface="Arial"/>
              <a:buChar char="⚬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Stabilizes joints, supports the full leg</a:t>
            </a:r>
          </a:p>
          <a:p>
            <a:pPr marL="777240" lvl="1" indent="-388620" algn="l">
              <a:lnSpc>
                <a:spcPts val="6012"/>
              </a:lnSpc>
              <a:buFont typeface="Arial"/>
              <a:buChar char="•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BBG controller: The BrightBrainer Grasp</a:t>
            </a:r>
          </a:p>
          <a:p>
            <a:pPr marL="1554480" lvl="2" indent="-518160" algn="l">
              <a:lnSpc>
                <a:spcPts val="6012"/>
              </a:lnSpc>
              <a:buFont typeface="Arial"/>
              <a:buChar char="⚬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Aids hand function in gaming</a:t>
            </a:r>
          </a:p>
          <a:p>
            <a:pPr marL="777240" lvl="1" indent="-388620" algn="l">
              <a:lnSpc>
                <a:spcPts val="6012"/>
              </a:lnSpc>
              <a:buFont typeface="Arial"/>
              <a:buChar char="•"/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Exoskeleton - wearable device enhance movement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490464" y="495064"/>
            <a:ext cx="7052097" cy="2470616"/>
            <a:chOff x="0" y="0"/>
            <a:chExt cx="9402795" cy="3294155"/>
          </a:xfrm>
        </p:grpSpPr>
        <p:sp>
          <p:nvSpPr>
            <p:cNvPr id="14" name="Freeform 14"/>
            <p:cNvSpPr/>
            <p:nvPr/>
          </p:nvSpPr>
          <p:spPr>
            <a:xfrm>
              <a:off x="12700" y="0"/>
              <a:ext cx="9390095" cy="1670410"/>
            </a:xfrm>
            <a:custGeom>
              <a:avLst/>
              <a:gdLst/>
              <a:ahLst/>
              <a:cxnLst/>
              <a:rect l="l" t="t" r="r" b="b"/>
              <a:pathLst>
                <a:path w="9390095" h="1670410">
                  <a:moveTo>
                    <a:pt x="0" y="0"/>
                  </a:moveTo>
                  <a:lnTo>
                    <a:pt x="9390095" y="0"/>
                  </a:lnTo>
                  <a:lnTo>
                    <a:pt x="9390095" y="1670410"/>
                  </a:lnTo>
                  <a:lnTo>
                    <a:pt x="0" y="1670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4276" t="-148759" r="-14819" b="-264058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1460458"/>
              <a:ext cx="9390095" cy="1833697"/>
            </a:xfrm>
            <a:custGeom>
              <a:avLst/>
              <a:gdLst/>
              <a:ahLst/>
              <a:cxnLst/>
              <a:rect l="l" t="t" r="r" b="b"/>
              <a:pathLst>
                <a:path w="9390095" h="1833697">
                  <a:moveTo>
                    <a:pt x="0" y="0"/>
                  </a:moveTo>
                  <a:lnTo>
                    <a:pt x="9390095" y="0"/>
                  </a:lnTo>
                  <a:lnTo>
                    <a:pt x="9390095" y="1833697"/>
                  </a:lnTo>
                  <a:lnTo>
                    <a:pt x="0" y="18336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4276" t="-224560" r="-14819" b="-142591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31" name="Audio 30">
            <a:extLst>
              <a:ext uri="{FF2B5EF4-FFF2-40B4-BE49-F238E27FC236}">
                <a16:creationId xmlns:a16="http://schemas.microsoft.com/office/drawing/2014/main" id="{F36932F7-C366-165E-A6AC-CB2FFC7741E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72" end="1080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04"/>
    </mc:Choice>
    <mc:Fallback xmlns="">
      <p:transition spd="slow" advTm="45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2486" y="1770501"/>
            <a:ext cx="3913522" cy="8630799"/>
          </a:xfrm>
          <a:custGeom>
            <a:avLst/>
            <a:gdLst/>
            <a:ahLst/>
            <a:cxnLst/>
            <a:rect l="l" t="t" r="r" b="b"/>
            <a:pathLst>
              <a:path w="3913522" h="8630799">
                <a:moveTo>
                  <a:pt x="0" y="0"/>
                </a:moveTo>
                <a:lnTo>
                  <a:pt x="3913522" y="0"/>
                </a:lnTo>
                <a:lnTo>
                  <a:pt x="3913522" y="8630799"/>
                </a:lnTo>
                <a:lnTo>
                  <a:pt x="0" y="86307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5820096" y="190500"/>
            <a:ext cx="2443841" cy="244384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624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339562" y="1164320"/>
            <a:ext cx="953413" cy="95341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8B67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 dirty="0"/>
            </a:p>
          </p:txBody>
        </p:sp>
      </p:grpSp>
      <p:grpSp>
        <p:nvGrpSpPr>
          <p:cNvPr id="9" name="Group 9"/>
          <p:cNvGrpSpPr/>
          <p:nvPr/>
        </p:nvGrpSpPr>
        <p:grpSpPr>
          <a:xfrm rot="-3019014">
            <a:off x="12793052" y="8361194"/>
            <a:ext cx="1553689" cy="155368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75F99">
                    <a:alpha val="100000"/>
                  </a:srgbClr>
                </a:gs>
                <a:gs pos="100000">
                  <a:srgbClr val="2F174C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 dirty="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613002" y="3757518"/>
            <a:ext cx="11118660" cy="3965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6279"/>
              </a:lnSpc>
              <a:buFont typeface="Arial"/>
              <a:buChar char="•"/>
            </a:pPr>
            <a:r>
              <a:rPr lang="en-US" sz="3999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Differences: boosts attention &amp; processing</a:t>
            </a:r>
          </a:p>
          <a:p>
            <a:pPr marL="1727199" lvl="2" indent="-575733" algn="l">
              <a:lnSpc>
                <a:spcPts val="6279"/>
              </a:lnSpc>
              <a:buFont typeface="Arial"/>
              <a:buChar char="⚬"/>
            </a:pPr>
            <a:r>
              <a:rPr lang="en-US" sz="3999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Spot differences in similar images</a:t>
            </a:r>
          </a:p>
          <a:p>
            <a:pPr marL="863599" lvl="1" indent="-431800" algn="l">
              <a:lnSpc>
                <a:spcPts val="6279"/>
              </a:lnSpc>
              <a:buFont typeface="Arial"/>
              <a:buChar char="•"/>
            </a:pPr>
            <a:r>
              <a:rPr lang="en-US" sz="3999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Recovery Rapids: safe rehab environment</a:t>
            </a:r>
          </a:p>
          <a:p>
            <a:pPr marL="1727199" lvl="2" indent="-575733" algn="l">
              <a:lnSpc>
                <a:spcPts val="6279"/>
              </a:lnSpc>
              <a:buFont typeface="Arial"/>
              <a:buChar char="⚬"/>
            </a:pPr>
            <a:r>
              <a:rPr lang="en-US" sz="3999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Encourages limb use &amp; motor skills</a:t>
            </a:r>
          </a:p>
          <a:p>
            <a:pPr marL="863599" lvl="1" indent="-431800" algn="l">
              <a:lnSpc>
                <a:spcPts val="6279"/>
              </a:lnSpc>
              <a:buFont typeface="Arial"/>
              <a:buChar char="•"/>
            </a:pPr>
            <a:r>
              <a:rPr lang="en-US" sz="3999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VR games: provide escapism &amp; immersion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010400" y="709599"/>
            <a:ext cx="8254117" cy="253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33"/>
              </a:lnSpc>
            </a:pPr>
            <a:r>
              <a:rPr lang="en-US" sz="9733" dirty="0">
                <a:solidFill>
                  <a:srgbClr val="E86249"/>
                </a:solidFill>
                <a:latin typeface="Batangas"/>
                <a:ea typeface="Batangas"/>
                <a:cs typeface="Batangas"/>
                <a:sym typeface="Batangas"/>
              </a:rPr>
              <a:t>Games for Recovery</a:t>
            </a:r>
          </a:p>
        </p:txBody>
      </p:sp>
      <p:pic>
        <p:nvPicPr>
          <p:cNvPr id="35" name="Audio 34">
            <a:extLst>
              <a:ext uri="{FF2B5EF4-FFF2-40B4-BE49-F238E27FC236}">
                <a16:creationId xmlns:a16="http://schemas.microsoft.com/office/drawing/2014/main" id="{0D8E8735-E50A-23B7-BC7D-50FEBD9AF2A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94" end="1179.3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17"/>
    </mc:Choice>
    <mc:Fallback xmlns="">
      <p:transition spd="slow" advTm="55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50261" y="6150213"/>
            <a:ext cx="13008394" cy="4136788"/>
          </a:xfrm>
          <a:custGeom>
            <a:avLst/>
            <a:gdLst/>
            <a:ahLst/>
            <a:cxnLst/>
            <a:rect l="l" t="t" r="r" b="b"/>
            <a:pathLst>
              <a:path w="13008394" h="5203357">
                <a:moveTo>
                  <a:pt x="0" y="0"/>
                </a:moveTo>
                <a:lnTo>
                  <a:pt x="13008393" y="0"/>
                </a:lnTo>
                <a:lnTo>
                  <a:pt x="13008393" y="5203357"/>
                </a:lnTo>
                <a:lnTo>
                  <a:pt x="0" y="52033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" b="-2578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2048660" y="6670127"/>
            <a:ext cx="3590259" cy="3609111"/>
          </a:xfrm>
          <a:custGeom>
            <a:avLst/>
            <a:gdLst/>
            <a:ahLst/>
            <a:cxnLst/>
            <a:rect l="l" t="t" r="r" b="b"/>
            <a:pathLst>
              <a:path w="3590259" h="3609111">
                <a:moveTo>
                  <a:pt x="0" y="0"/>
                </a:moveTo>
                <a:lnTo>
                  <a:pt x="3590259" y="0"/>
                </a:lnTo>
                <a:lnTo>
                  <a:pt x="3590259" y="3609111"/>
                </a:lnTo>
                <a:lnTo>
                  <a:pt x="0" y="36091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>
            <a:off x="5825043" y="6703811"/>
            <a:ext cx="3824451" cy="3583189"/>
          </a:xfrm>
          <a:custGeom>
            <a:avLst/>
            <a:gdLst/>
            <a:ahLst/>
            <a:cxnLst/>
            <a:rect l="l" t="t" r="r" b="b"/>
            <a:pathLst>
              <a:path w="3824451" h="3583189">
                <a:moveTo>
                  <a:pt x="0" y="0"/>
                </a:moveTo>
                <a:lnTo>
                  <a:pt x="3824451" y="0"/>
                </a:lnTo>
                <a:lnTo>
                  <a:pt x="3824451" y="3583188"/>
                </a:lnTo>
                <a:lnTo>
                  <a:pt x="0" y="35831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10550732" y="6535996"/>
            <a:ext cx="5688608" cy="3751004"/>
          </a:xfrm>
          <a:custGeom>
            <a:avLst/>
            <a:gdLst/>
            <a:ahLst/>
            <a:cxnLst/>
            <a:rect l="l" t="t" r="r" b="b"/>
            <a:pathLst>
              <a:path w="5688608" h="3751004">
                <a:moveTo>
                  <a:pt x="0" y="0"/>
                </a:moveTo>
                <a:lnTo>
                  <a:pt x="5688608" y="0"/>
                </a:lnTo>
                <a:lnTo>
                  <a:pt x="5688608" y="3751004"/>
                </a:lnTo>
                <a:lnTo>
                  <a:pt x="0" y="37510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5610709" y="403263"/>
            <a:ext cx="7449286" cy="1644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00"/>
              </a:lnSpc>
            </a:pPr>
            <a:r>
              <a:rPr lang="en-US" sz="9500" dirty="0">
                <a:solidFill>
                  <a:srgbClr val="EA6448"/>
                </a:solidFill>
                <a:latin typeface="Batangas"/>
                <a:ea typeface="Batangas"/>
                <a:cs typeface="Batangas"/>
                <a:sym typeface="Batangas"/>
              </a:rPr>
              <a:t>Community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42598" y="2420747"/>
            <a:ext cx="11385508" cy="308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l">
              <a:lnSpc>
                <a:spcPts val="6199"/>
              </a:lnSpc>
              <a:buFont typeface="Arial"/>
              <a:buChar char="•"/>
            </a:pPr>
            <a:r>
              <a:rPr lang="en-US" sz="3999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AbleGamers</a:t>
            </a:r>
            <a:r>
              <a:rPr lang="en-US" sz="3999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a nonprofit for disabled gamers</a:t>
            </a:r>
          </a:p>
          <a:p>
            <a:pPr marL="863599" lvl="1" indent="-431800" algn="l">
              <a:lnSpc>
                <a:spcPts val="6199"/>
              </a:lnSpc>
              <a:buFont typeface="Arial"/>
              <a:buChar char="•"/>
            </a:pPr>
            <a:r>
              <a:rPr lang="en-US" sz="3999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FB group: Disabled Gamers, Geeks &amp; Nerds</a:t>
            </a:r>
          </a:p>
          <a:p>
            <a:pPr marL="1727199" lvl="2" indent="-575733" algn="l">
              <a:lnSpc>
                <a:spcPts val="6199"/>
              </a:lnSpc>
              <a:buFont typeface="Arial"/>
              <a:buChar char="⚬"/>
            </a:pPr>
            <a:r>
              <a:rPr lang="en-US" sz="3999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Provides a forum for gamers to connect</a:t>
            </a:r>
          </a:p>
          <a:p>
            <a:pPr marL="863599" lvl="1" indent="-431800" algn="l">
              <a:lnSpc>
                <a:spcPts val="6199"/>
              </a:lnSpc>
              <a:buFont typeface="Arial"/>
              <a:buChar char="•"/>
            </a:pPr>
            <a:r>
              <a:rPr lang="en-US" sz="3999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 Accessibility Nexus</a:t>
            </a:r>
            <a:r>
              <a:rPr lang="en-US" sz="3999" dirty="0">
                <a:solidFill>
                  <a:schemeClr val="tx1">
                    <a:lumMod val="85000"/>
                    <a:lumOff val="15000"/>
                  </a:schemeClr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database &amp; news</a:t>
            </a:r>
          </a:p>
        </p:txBody>
      </p:sp>
      <p:grpSp>
        <p:nvGrpSpPr>
          <p:cNvPr id="8" name="Group 8"/>
          <p:cNvGrpSpPr/>
          <p:nvPr/>
        </p:nvGrpSpPr>
        <p:grpSpPr>
          <a:xfrm rot="1605049">
            <a:off x="773857" y="143731"/>
            <a:ext cx="2063841" cy="206384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0674E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 rot="1605049">
            <a:off x="677933" y="7227343"/>
            <a:ext cx="701535" cy="70153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8B67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 rot="-3019014">
            <a:off x="15904264" y="4128936"/>
            <a:ext cx="1499799" cy="149979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75F99">
                    <a:alpha val="100000"/>
                  </a:srgbClr>
                </a:gs>
                <a:gs pos="100000">
                  <a:srgbClr val="2F174C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 dirty="0"/>
            </a:p>
          </p:txBody>
        </p:sp>
      </p:grpSp>
      <p:pic>
        <p:nvPicPr>
          <p:cNvPr id="33" name="Audio 32">
            <a:extLst>
              <a:ext uri="{FF2B5EF4-FFF2-40B4-BE49-F238E27FC236}">
                <a16:creationId xmlns:a16="http://schemas.microsoft.com/office/drawing/2014/main" id="{B7B2B2FE-A5DA-AFC7-BD53-B85B2F64AD2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52" end="855.9999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69"/>
    </mc:Choice>
    <mc:Fallback xmlns="">
      <p:transition spd="slow" advTm="40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33314" y="2918890"/>
            <a:ext cx="9807131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1" dirty="0">
                <a:solidFill>
                  <a:srgbClr val="000000">
                    <a:alpha val="69804"/>
                  </a:srgbClr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Towela Banda</a:t>
            </a:r>
          </a:p>
          <a:p>
            <a:pPr algn="ctr">
              <a:lnSpc>
                <a:spcPts val="6299"/>
              </a:lnSpc>
            </a:pPr>
            <a:r>
              <a:rPr lang="en-US" sz="4500" b="1" dirty="0">
                <a:solidFill>
                  <a:sysClr val="windowText" lastClr="000000">
                    <a:alpha val="69804"/>
                  </a:sysClr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Towela.banda@ucf.edu</a:t>
            </a:r>
            <a:endParaRPr lang="en-US" sz="4500" b="1" dirty="0">
              <a:solidFill>
                <a:sysClr val="windowText" lastClr="000000">
                  <a:alpha val="69804"/>
                </a:sysClr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2115800" y="2256368"/>
            <a:ext cx="1637775" cy="163777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86249">
                <a:alpha val="25882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998185" y="-160375"/>
            <a:ext cx="777440" cy="77744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8B67">
                <a:alpha val="25882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 dirty="0"/>
            </a:p>
          </p:txBody>
        </p:sp>
      </p:grpSp>
      <p:sp>
        <p:nvSpPr>
          <p:cNvPr id="9" name="Freeform 9"/>
          <p:cNvSpPr/>
          <p:nvPr/>
        </p:nvSpPr>
        <p:spPr>
          <a:xfrm>
            <a:off x="3633314" y="523846"/>
            <a:ext cx="9807131" cy="1732522"/>
          </a:xfrm>
          <a:custGeom>
            <a:avLst/>
            <a:gdLst/>
            <a:ahLst/>
            <a:cxnLst/>
            <a:rect l="l" t="t" r="r" b="b"/>
            <a:pathLst>
              <a:path w="9807131" h="1732522">
                <a:moveTo>
                  <a:pt x="0" y="0"/>
                </a:moveTo>
                <a:lnTo>
                  <a:pt x="9807132" y="0"/>
                </a:lnTo>
                <a:lnTo>
                  <a:pt x="9807132" y="1732522"/>
                </a:lnTo>
                <a:lnTo>
                  <a:pt x="0" y="17325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01670" b="-198337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10"/>
          <p:cNvGrpSpPr/>
          <p:nvPr/>
        </p:nvGrpSpPr>
        <p:grpSpPr>
          <a:xfrm rot="-3019014">
            <a:off x="-1857204" y="8656151"/>
            <a:ext cx="1354453" cy="135445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75F99">
                    <a:alpha val="26000"/>
                  </a:srgbClr>
                </a:gs>
                <a:gs pos="100000">
                  <a:srgbClr val="2F174C">
                    <a:alpha val="26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23"/>
                </a:lnSpc>
              </a:pPr>
              <a:endParaRPr dirty="0"/>
            </a:p>
          </p:txBody>
        </p:sp>
      </p:grpSp>
      <p:sp>
        <p:nvSpPr>
          <p:cNvPr id="13" name="Freeform 13">
            <a:hlinkClick r:id="" action="ppaction://hlinkshowjump?jump=previousslide"/>
          </p:cNvPr>
          <p:cNvSpPr/>
          <p:nvPr/>
        </p:nvSpPr>
        <p:spPr>
          <a:xfrm flipH="1">
            <a:off x="385127" y="4963799"/>
            <a:ext cx="1491324" cy="549926"/>
          </a:xfrm>
          <a:custGeom>
            <a:avLst/>
            <a:gdLst/>
            <a:ahLst/>
            <a:cxnLst/>
            <a:rect l="l" t="t" r="r" b="b"/>
            <a:pathLst>
              <a:path w="1491324" h="549926">
                <a:moveTo>
                  <a:pt x="1491324" y="0"/>
                </a:moveTo>
                <a:lnTo>
                  <a:pt x="0" y="0"/>
                </a:lnTo>
                <a:lnTo>
                  <a:pt x="0" y="549926"/>
                </a:lnTo>
                <a:lnTo>
                  <a:pt x="1491324" y="549926"/>
                </a:lnTo>
                <a:lnTo>
                  <a:pt x="149132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Freeform 19"/>
          <p:cNvSpPr/>
          <p:nvPr/>
        </p:nvSpPr>
        <p:spPr>
          <a:xfrm>
            <a:off x="15121108" y="1750300"/>
            <a:ext cx="2864859" cy="8536700"/>
          </a:xfrm>
          <a:custGeom>
            <a:avLst/>
            <a:gdLst/>
            <a:ahLst/>
            <a:cxnLst/>
            <a:rect l="l" t="t" r="r" b="b"/>
            <a:pathLst>
              <a:path w="2864859" h="8536700">
                <a:moveTo>
                  <a:pt x="0" y="0"/>
                </a:moveTo>
                <a:lnTo>
                  <a:pt x="2864859" y="0"/>
                </a:lnTo>
                <a:lnTo>
                  <a:pt x="2864859" y="8536700"/>
                </a:lnTo>
                <a:lnTo>
                  <a:pt x="0" y="85367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4" name="TextBox 24"/>
          <p:cNvSpPr txBox="1"/>
          <p:nvPr/>
        </p:nvSpPr>
        <p:spPr>
          <a:xfrm>
            <a:off x="3302577" y="5153037"/>
            <a:ext cx="10137869" cy="298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1" dirty="0">
                <a:solidFill>
                  <a:schemeClr val="tx1">
                    <a:lumMod val="95000"/>
                    <a:lumOff val="5000"/>
                    <a:alpha val="69804"/>
                  </a:schemeClr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Sources:</a:t>
            </a:r>
          </a:p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chemeClr val="tx1">
                    <a:lumMod val="95000"/>
                    <a:lumOff val="5000"/>
                    <a:alpha val="69804"/>
                  </a:schemeClr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Graphics retrieved from Canva.com </a:t>
            </a:r>
          </a:p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chemeClr val="tx1">
                    <a:lumMod val="95000"/>
                    <a:lumOff val="5000"/>
                    <a:alpha val="69804"/>
                  </a:schemeClr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Images by [</a:t>
            </a:r>
            <a:r>
              <a:rPr lang="en-US" sz="3999" b="1" dirty="0">
                <a:solidFill>
                  <a:schemeClr val="tx1">
                    <a:lumMod val="95000"/>
                    <a:lumOff val="5000"/>
                    <a:alpha val="69804"/>
                  </a:schemeClr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Macrovector</a:t>
            </a:r>
            <a:r>
              <a:rPr lang="en-US" sz="3999" b="1" dirty="0">
                <a:solidFill>
                  <a:schemeClr val="tx1">
                    <a:lumMod val="95000"/>
                    <a:lumOff val="5000"/>
                    <a:alpha val="69804"/>
                  </a:schemeClr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], Freepik.com</a:t>
            </a:r>
          </a:p>
          <a:p>
            <a:pPr algn="ctr">
              <a:lnSpc>
                <a:spcPts val="6299"/>
              </a:lnSpc>
            </a:pPr>
            <a:endParaRPr lang="en-US" sz="3999" b="1" dirty="0">
              <a:solidFill>
                <a:srgbClr val="000000">
                  <a:alpha val="69804"/>
                </a:srgbClr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539F922-4C2E-E951-9DA2-14E433579314}"/>
              </a:ext>
            </a:extLst>
          </p:cNvPr>
          <p:cNvGrpSpPr/>
          <p:nvPr/>
        </p:nvGrpSpPr>
        <p:grpSpPr>
          <a:xfrm>
            <a:off x="17145000" y="190500"/>
            <a:ext cx="979909" cy="979909"/>
            <a:chOff x="239291" y="6259410"/>
            <a:chExt cx="3785425" cy="3785425"/>
          </a:xfrm>
        </p:grpSpPr>
        <p:grpSp>
          <p:nvGrpSpPr>
            <p:cNvPr id="27" name="Group 6">
              <a:extLst>
                <a:ext uri="{FF2B5EF4-FFF2-40B4-BE49-F238E27FC236}">
                  <a16:creationId xmlns:a16="http://schemas.microsoft.com/office/drawing/2014/main" id="{7D9C8F98-7B39-8174-6237-E85008E15629}"/>
                </a:ext>
              </a:extLst>
            </p:cNvPr>
            <p:cNvGrpSpPr/>
            <p:nvPr/>
          </p:nvGrpSpPr>
          <p:grpSpPr>
            <a:xfrm>
              <a:off x="239291" y="6259410"/>
              <a:ext cx="3785425" cy="3785425"/>
              <a:chOff x="0" y="0"/>
              <a:chExt cx="812800" cy="812800"/>
            </a:xfrm>
          </p:grpSpPr>
          <p:sp>
            <p:nvSpPr>
              <p:cNvPr id="28" name="Freeform 7">
                <a:hlinkClick r:id="" action="ppaction://hlinkshowjump?jump=firstslide"/>
                <a:extLst>
                  <a:ext uri="{FF2B5EF4-FFF2-40B4-BE49-F238E27FC236}">
                    <a16:creationId xmlns:a16="http://schemas.microsoft.com/office/drawing/2014/main" id="{8350E464-C5EF-F194-C3F2-25F7004FBCD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D8B67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TextBox 8">
                <a:extLst>
                  <a:ext uri="{FF2B5EF4-FFF2-40B4-BE49-F238E27FC236}">
                    <a16:creationId xmlns:a16="http://schemas.microsoft.com/office/drawing/2014/main" id="{E0C04FF0-01A1-AFB7-EEBF-435C2D6D2088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23"/>
                  </a:lnSpc>
                </a:pPr>
                <a:endParaRPr dirty="0"/>
              </a:p>
            </p:txBody>
          </p:sp>
        </p:grpSp>
        <p:pic>
          <p:nvPicPr>
            <p:cNvPr id="30" name="Picture 2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C03DD2E2-1150-3E7B-2545-1561220B0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2768" y="6590352"/>
              <a:ext cx="2729181" cy="2729181"/>
            </a:xfrm>
            <a:prstGeom prst="rect">
              <a:avLst/>
            </a:prstGeom>
          </p:spPr>
        </p:pic>
      </p:grpSp>
      <p:pic>
        <p:nvPicPr>
          <p:cNvPr id="17" name="Picture 16" descr="A person smiling at the camera&#10;&#10;AI-generated content may be incorrect.">
            <a:hlinkClick r:id="rId12"/>
            <a:extLst>
              <a:ext uri="{FF2B5EF4-FFF2-40B4-BE49-F238E27FC236}">
                <a16:creationId xmlns:a16="http://schemas.microsoft.com/office/drawing/2014/main" id="{54B520EF-07F5-7096-D699-352FDFD7D4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3"/>
          <a:stretch>
            <a:fillRect/>
          </a:stretch>
        </p:blipFill>
        <p:spPr>
          <a:xfrm>
            <a:off x="2133685" y="1591515"/>
            <a:ext cx="3837408" cy="3922210"/>
          </a:xfrm>
          <a:prstGeom prst="rect">
            <a:avLst/>
          </a:prstGeom>
        </p:spPr>
      </p:pic>
      <p:pic>
        <p:nvPicPr>
          <p:cNvPr id="26" name="Audio 25">
            <a:extLst>
              <a:ext uri="{FF2B5EF4-FFF2-40B4-BE49-F238E27FC236}">
                <a16:creationId xmlns:a16="http://schemas.microsoft.com/office/drawing/2014/main" id="{A5A301E0-6FB3-3FE1-5411-309A7D86A6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84" end="1206.333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37"/>
    </mc:Choice>
    <mc:Fallback xmlns="">
      <p:transition spd="slow" advTm="28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7222E-6 -3.08642E-6 L 0.06693 0.03997 C 0.08099 0.04908 0.102 0.05402 0.12396 0.05402 C 0.14896 0.05402 0.16901 0.04908 0.18299 0.03997 L 0.25 -3.08642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7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073 -0.36327 L 0.19219 -0.29861 C 0.17353 -0.28534 0.14818 -0.25911 0.12361 -0.22701 C 0.09549 -0.19105 0.07448 -0.15787 0.06198 -0.13025 L -0.00017 -0.00015 " pathEditMode="relative" rAng="8640000" ptsTypes="AAA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1" y="1597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26 -0.18457 L 0.11927 -0.00308 C 0.12803 0.03503 0.14531 0.0875 0.16588 0.13966 C 0.18906 0.19846 0.20998 0.24306 0.22734 0.2713 L 0.30824 0.40679 " pathEditMode="relative" rAng="3300000" ptsTypes="A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8" y="3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9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0.4|1.8|0.2|1.8|0.2|1.9|0.2|1.8|0.2|1.6|0.2|1.4|0.2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</TotalTime>
  <Words>251</Words>
  <Application>Microsoft Office PowerPoint</Application>
  <PresentationFormat>Custom</PresentationFormat>
  <Paragraphs>58</Paragraphs>
  <Slides>9</Slides>
  <Notes>9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Aptos</vt:lpstr>
      <vt:lpstr>Glacial Indifference Bold</vt:lpstr>
      <vt:lpstr>Batangas</vt:lpstr>
      <vt:lpstr>Arial</vt:lpstr>
      <vt:lpstr>Glacial Indifference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Hemiplagia</dc:title>
  <cp:lastModifiedBy>Towela Banda</cp:lastModifiedBy>
  <cp:revision>35</cp:revision>
  <dcterms:created xsi:type="dcterms:W3CDTF">2006-08-16T00:00:00Z</dcterms:created>
  <dcterms:modified xsi:type="dcterms:W3CDTF">2025-10-09T14:25:55Z</dcterms:modified>
  <dc:identifier>DAG0FhN9DEA</dc:identifier>
</cp:coreProperties>
</file>